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Objects="1">
      <p:cViewPr varScale="1">
        <p:scale>
          <a:sx n="73" d="100"/>
          <a:sy n="73" d="100"/>
        </p:scale>
        <p:origin x="-408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/>
          <p:cNvSpPr/>
          <p:nvPr/>
        </p:nvSpPr>
        <p:spPr>
          <a:xfrm>
            <a:off x="341086" y="928914"/>
            <a:ext cx="8432800" cy="177074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707" y="968189"/>
            <a:ext cx="7799387" cy="1237130"/>
          </a:xfrm>
        </p:spPr>
        <p:txBody>
          <a:bodyPr anchor="b" anchorCtr="0"/>
          <a:lstStyle>
            <a:lvl1pPr algn="r">
              <a:lnSpc>
                <a:spcPts val="5000"/>
              </a:lnSpc>
              <a:defRPr sz="460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707" y="2209799"/>
            <a:ext cx="7799387" cy="466165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E5829-0909-4A96-8B65-FFCCC89CAE02}" type="datetimeFigureOut">
              <a:rPr smtClean="0"/>
              <a:pPr/>
              <a:t>7/30/2007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05300" y="6492875"/>
            <a:ext cx="5334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fld id="{5822FB46-FB7B-4879-9B1A-EE9F4DE9AFD3}" type="slidenum">
              <a:rPr smtClean="0"/>
              <a:pPr/>
              <a:t>‹#›</a:t>
            </a:fld>
            <a:endParaRPr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457200" y="816802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9" name="Picture 8" descr="TitleSlideTo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457200"/>
            <a:ext cx="8229600" cy="356646"/>
          </a:xfrm>
          <a:prstGeom prst="rect">
            <a:avLst/>
          </a:prstGeom>
        </p:spPr>
      </p:pic>
      <p:pic>
        <p:nvPicPr>
          <p:cNvPr id="10" name="Picture 9" descr="TitleSlideBotto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700601"/>
            <a:ext cx="8229600" cy="3700199"/>
          </a:xfrm>
          <a:prstGeom prst="rect">
            <a:avLst/>
          </a:prstGeom>
        </p:spPr>
      </p:pic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247" y="6492875"/>
            <a:ext cx="34155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/>
          <p:cNvSpPr/>
          <p:nvPr/>
        </p:nvSpPr>
        <p:spPr>
          <a:xfrm>
            <a:off x="355600" y="566057"/>
            <a:ext cx="8396514" cy="259805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Rectangle 4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" name="Rectangle 5"/>
          <p:cNvSpPr/>
          <p:nvPr/>
        </p:nvSpPr>
        <p:spPr>
          <a:xfrm>
            <a:off x="457200" y="45720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9FF63-299A-8248-B32B-0438D20A82EB}" type="datetimeFigureOut">
              <a:rPr lang="en-US" smtClean="0"/>
              <a:pPr/>
              <a:t>7/5/2012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D0A3C-0A2B-DC4E-9595-76A3496081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33828" y="566057"/>
            <a:ext cx="8454571" cy="21335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457200" y="45720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368" y="1644868"/>
            <a:ext cx="3657600" cy="1098332"/>
          </a:xfrm>
        </p:spPr>
        <p:txBody>
          <a:bodyPr anchor="b"/>
          <a:lstStyle>
            <a:lvl1pPr algn="l">
              <a:defRPr sz="36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8032" y="654268"/>
            <a:ext cx="3657600" cy="54864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368" y="2774731"/>
            <a:ext cx="3657600" cy="3168869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9FF63-299A-8248-B32B-0438D20A82EB}" type="datetimeFigureOut">
              <a:rPr lang="en-US" smtClean="0"/>
              <a:pPr/>
              <a:t>7/5/2012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D0A3C-0A2B-DC4E-9595-76A3496081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55600" y="348343"/>
            <a:ext cx="8432800" cy="235131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 rot="5400000">
            <a:off x="5598058" y="3310469"/>
            <a:ext cx="5943600" cy="237061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368" y="1644868"/>
            <a:ext cx="3657600" cy="1098332"/>
          </a:xfrm>
        </p:spPr>
        <p:txBody>
          <a:bodyPr anchor="b"/>
          <a:lstStyle>
            <a:lvl1pPr algn="l">
              <a:defRPr sz="36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368" y="2774731"/>
            <a:ext cx="3657600" cy="3168869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9FF63-299A-8248-B32B-0438D20A82EB}" type="datetimeFigureOut">
              <a:rPr lang="en-US" smtClean="0"/>
              <a:pPr/>
              <a:t>7/5/2012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D0A3C-0A2B-DC4E-9595-76A34960811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4828032" y="457200"/>
            <a:ext cx="3621024" cy="594360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286000"/>
            <a:ext cx="7874000" cy="3840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9FF63-299A-8248-B32B-0438D20A82EB}" type="datetimeFigureOut">
              <a:rPr lang="en-US" smtClean="0"/>
              <a:pPr/>
              <a:t>7/5/2012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D0A3C-0A2B-DC4E-9595-76A3496081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/>
          <p:cNvSpPr/>
          <p:nvPr/>
        </p:nvSpPr>
        <p:spPr>
          <a:xfrm>
            <a:off x="348342" y="362857"/>
            <a:ext cx="8440057" cy="2336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9" name="Picture 8" descr="VerticalRigh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1668" y="457200"/>
            <a:ext cx="1546230" cy="59436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 rot="5400000">
            <a:off x="4074414" y="3369564"/>
            <a:ext cx="5943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19582" y="693738"/>
            <a:ext cx="1491018" cy="5432425"/>
          </a:xfrm>
        </p:spPr>
        <p:txBody>
          <a:bodyPr vert="eaVert" tIns="45720" bIns="45720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93738"/>
            <a:ext cx="6019800" cy="54324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9FF63-299A-8248-B32B-0438D20A82EB}" type="datetimeFigureOut">
              <a:rPr lang="en-US" smtClean="0"/>
              <a:pPr/>
              <a:t>7/5/2012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D0A3C-0A2B-DC4E-9595-76A34960811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9FF63-299A-8248-B32B-0438D20A82EB}" type="datetimeFigureOut">
              <a:rPr lang="en-US" smtClean="0"/>
              <a:pPr/>
              <a:t>7/5/2012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D0A3C-0A2B-DC4E-9595-76A3496081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26571" y="362857"/>
            <a:ext cx="8440058" cy="25182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98041" y="3575712"/>
            <a:ext cx="5396671" cy="1340467"/>
          </a:xfrm>
        </p:spPr>
        <p:txBody>
          <a:bodyPr tIns="0" bIns="0" anchor="b" anchorCtr="0"/>
          <a:lstStyle>
            <a:lvl1pPr algn="r">
              <a:defRPr sz="4600" b="0" cap="none" baseline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98041" y="4980297"/>
            <a:ext cx="5396671" cy="810904"/>
          </a:xfrm>
        </p:spPr>
        <p:txBody>
          <a:bodyPr tIns="0" bIns="0" anchor="t" anchorCtr="0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0D744-A176-4DCB-9147-2AE7B7E87481}" type="datetimeFigureOut">
              <a:rPr smtClean="0"/>
              <a:pPr/>
              <a:t>4/26/2007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06824" y="6492240"/>
            <a:ext cx="5334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fld id="{3FFF1679-83E0-4571-98D7-4BB535B5F505}" type="slidenum">
              <a:rPr smtClean="0"/>
              <a:pPr/>
              <a:t>‹#›</a:t>
            </a:fld>
            <a:endParaRPr/>
          </a:p>
        </p:txBody>
      </p:sp>
      <p:pic>
        <p:nvPicPr>
          <p:cNvPr id="7" name="Picture 6" descr="SectionHeaderLef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647" y="457200"/>
            <a:ext cx="2216561" cy="59436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 rot="5400000">
            <a:off x="-222366" y="3369564"/>
            <a:ext cx="5943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8904" y="2286000"/>
            <a:ext cx="36576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1308" y="2286000"/>
            <a:ext cx="3657600" cy="3840163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9FF63-299A-8248-B32B-0438D20A82EB}" type="datetimeFigureOut">
              <a:rPr lang="en-US" smtClean="0"/>
              <a:pPr/>
              <a:t>7/5/2012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D0A3C-0A2B-DC4E-9595-76A3496081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3388" y="2040081"/>
            <a:ext cx="3657600" cy="730415"/>
          </a:xfrm>
        </p:spPr>
        <p:txBody>
          <a:bodyPr tIns="0" bIns="0" anchor="ctr" anchorCtr="0">
            <a:noAutofit/>
          </a:bodyPr>
          <a:lstStyle>
            <a:lvl1pPr marL="0" indent="0" algn="ctr">
              <a:lnSpc>
                <a:spcPts val="3000"/>
              </a:lnSpc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3388" y="2797175"/>
            <a:ext cx="3657600" cy="332898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8032" y="2040081"/>
            <a:ext cx="3657600" cy="730415"/>
          </a:xfrm>
        </p:spPr>
        <p:txBody>
          <a:bodyPr tIns="0" bIns="0" anchor="ctr" anchorCtr="0">
            <a:noAutofit/>
          </a:bodyPr>
          <a:lstStyle>
            <a:lvl1pPr marL="0" indent="0" algn="ctr">
              <a:lnSpc>
                <a:spcPts val="3000"/>
              </a:lnSpc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8032" y="2797175"/>
            <a:ext cx="3657600" cy="332898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9FF63-299A-8248-B32B-0438D20A82EB}" type="datetimeFigureOut">
              <a:rPr lang="en-US" smtClean="0"/>
              <a:pPr/>
              <a:t>7/5/2012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D0A3C-0A2B-DC4E-9595-76A349608111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884488" y="4484687"/>
            <a:ext cx="3375025" cy="1588"/>
          </a:xfrm>
          <a:prstGeom prst="line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4050" y="2286001"/>
            <a:ext cx="7848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9FF63-299A-8248-B32B-0438D20A82EB}" type="datetimeFigureOut">
              <a:rPr lang="en-US" smtClean="0"/>
              <a:pPr/>
              <a:t>7/5/2012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D0A3C-0A2B-DC4E-9595-76A34960811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54050" y="4302966"/>
            <a:ext cx="7848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8032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9FF63-299A-8248-B32B-0438D20A82EB}" type="datetimeFigureOut">
              <a:rPr lang="en-US" smtClean="0"/>
              <a:pPr/>
              <a:t>7/5/2012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D0A3C-0A2B-DC4E-9595-76A34960811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828032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Content Placeholder 2"/>
          <p:cNvSpPr>
            <a:spLocks noGrp="1"/>
          </p:cNvSpPr>
          <p:nvPr>
            <p:ph sz="half" idx="14"/>
          </p:nvPr>
        </p:nvSpPr>
        <p:spPr>
          <a:xfrm>
            <a:off x="654085" y="2286000"/>
            <a:ext cx="36576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8032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9FF63-299A-8248-B32B-0438D20A82EB}" type="datetimeFigureOut">
              <a:rPr lang="en-US" smtClean="0"/>
              <a:pPr/>
              <a:t>7/5/2012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D0A3C-0A2B-DC4E-9595-76A34960811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828032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658906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658906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9FF63-299A-8248-B32B-0438D20A82EB}" type="datetimeFigureOut">
              <a:rPr lang="en-US" smtClean="0"/>
              <a:pPr/>
              <a:t>7/5/2012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D0A3C-0A2B-DC4E-9595-76A3496081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RunningTop-R.jp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57200" y="457200"/>
            <a:ext cx="8229600" cy="138200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8813" y="456252"/>
            <a:ext cx="7824788" cy="1323041"/>
          </a:xfrm>
          <a:prstGeom prst="rect">
            <a:avLst/>
          </a:prstGeom>
          <a:effectLst/>
        </p:spPr>
        <p:txBody>
          <a:bodyPr vert="horz" lIns="91440" tIns="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2286000"/>
            <a:ext cx="6197600" cy="3840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036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  <a:latin typeface="Calibri" pitchFamily="34" charset="0"/>
              </a:defRPr>
            </a:lvl1pPr>
          </a:lstStyle>
          <a:p>
            <a:fld id="{8959FF63-299A-8248-B32B-0438D20A82EB}" type="datetimeFigureOut">
              <a:rPr lang="en-US" smtClean="0"/>
              <a:pPr/>
              <a:t>7/5/2012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247" y="6492875"/>
            <a:ext cx="34155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78666" y="6149788"/>
            <a:ext cx="533400" cy="365125"/>
          </a:xfrm>
          <a:prstGeom prst="rect">
            <a:avLst/>
          </a:prstGeom>
        </p:spPr>
        <p:txBody>
          <a:bodyPr vert="horz" lIns="91440" tIns="91440" rIns="91440" bIns="91440" rtlCol="0" anchor="ctr"/>
          <a:lstStyle>
            <a:lvl1pPr algn="l">
              <a:defRPr sz="1800" b="0">
                <a:solidFill>
                  <a:schemeClr val="accent1"/>
                </a:solidFill>
                <a:latin typeface="Calibri" pitchFamily="34" charset="0"/>
              </a:defRPr>
            </a:lvl1pPr>
          </a:lstStyle>
          <a:p>
            <a:fld id="{096D0A3C-0A2B-DC4E-9595-76A34960811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57200" y="184096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r" defTabSz="914400" rtl="0" eaLnBrk="1" latinLnBrk="0" hangingPunct="1">
        <a:lnSpc>
          <a:spcPts val="5400"/>
        </a:lnSpc>
        <a:spcBef>
          <a:spcPct val="0"/>
        </a:spcBef>
        <a:buNone/>
        <a:defRPr sz="5200" kern="1200"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18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4, Question 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Group 3 &amp; 4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Prompt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590800"/>
            <a:ext cx="8319037" cy="287655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Errors, </a:t>
            </a:r>
            <a:r>
              <a:rPr lang="en-US" dirty="0" err="1" smtClean="0"/>
              <a:t>Errors,Everywhere</a:t>
            </a:r>
            <a:r>
              <a:rPr lang="en-US" dirty="0" smtClean="0"/>
              <a:t>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8813" y="2286000"/>
            <a:ext cx="7824787" cy="3840163"/>
          </a:xfrm>
        </p:spPr>
        <p:txBody>
          <a:bodyPr/>
          <a:lstStyle/>
          <a:p>
            <a:r>
              <a:rPr lang="en-US" dirty="0" smtClean="0"/>
              <a:t>This article cites that in audit research of error rates in spreadsheets, that 94% of spreadsheets reviewed had errors.  If this is the case, we can be certain that our students’ spreadsheets are not error free. </a:t>
            </a:r>
          </a:p>
          <a:p>
            <a:endParaRPr lang="en-US" dirty="0"/>
          </a:p>
        </p:txBody>
      </p:sp>
      <p:pic>
        <p:nvPicPr>
          <p:cNvPr id="5" name="Picture 4" descr="spreadshee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750" y="3395663"/>
            <a:ext cx="2984500" cy="27305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 of Errors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8813" y="2286000"/>
            <a:ext cx="7824787" cy="38401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Some of the sources of these errors include the following: </a:t>
            </a:r>
          </a:p>
          <a:p>
            <a:pPr lvl="0"/>
            <a:r>
              <a:rPr lang="en-US" dirty="0" smtClean="0"/>
              <a:t>Students not being able to see their own errors (working independently)</a:t>
            </a:r>
          </a:p>
          <a:p>
            <a:pPr lvl="0"/>
            <a:r>
              <a:rPr lang="en-US" dirty="0" smtClean="0"/>
              <a:t>Infrequent checking </a:t>
            </a:r>
            <a:r>
              <a:rPr lang="en-US" smtClean="0"/>
              <a:t>of work </a:t>
            </a:r>
            <a:endParaRPr lang="en-US" dirty="0" smtClean="0"/>
          </a:p>
          <a:p>
            <a:pPr lvl="0"/>
            <a:r>
              <a:rPr lang="en-US" dirty="0" smtClean="0"/>
              <a:t>Not knowing how to use the program properly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Address This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8813" y="2286000"/>
            <a:ext cx="4217987" cy="38401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In order for teachers to be able to help students avoid making errors in spreadsheets they should do the following: </a:t>
            </a:r>
          </a:p>
          <a:p>
            <a:pPr lvl="0"/>
            <a:r>
              <a:rPr lang="en-US" dirty="0" smtClean="0"/>
              <a:t>Teach students how to use the program properly and give them time to practice using it</a:t>
            </a:r>
          </a:p>
          <a:p>
            <a:pPr lvl="0"/>
            <a:r>
              <a:rPr lang="en-US" dirty="0" smtClean="0"/>
              <a:t>Ask students to preplan what they will include in the spreadsheet (think before you create) </a:t>
            </a:r>
          </a:p>
          <a:p>
            <a:endParaRPr lang="en-US" dirty="0"/>
          </a:p>
        </p:txBody>
      </p:sp>
      <p:pic>
        <p:nvPicPr>
          <p:cNvPr id="4" name="Picture 3" descr="exce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6800" y="3048000"/>
            <a:ext cx="3632200" cy="22352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Address This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8813" y="2286000"/>
            <a:ext cx="5360987" cy="3840163"/>
          </a:xfrm>
        </p:spPr>
        <p:txBody>
          <a:bodyPr/>
          <a:lstStyle/>
          <a:p>
            <a:pPr lvl="0"/>
            <a:r>
              <a:rPr lang="en-US" dirty="0" smtClean="0"/>
              <a:t>Tell students to expect errors.  If they know that 94% of spreadsheets have errors they are more likely to check for errors and examine their work carefully </a:t>
            </a:r>
          </a:p>
          <a:p>
            <a:pPr lvl="0"/>
            <a:r>
              <a:rPr lang="en-US" dirty="0" smtClean="0"/>
              <a:t>Have students work in groups.  Research shows that when working in groups, the error rate in spreadsheets diminishes greatly.  </a:t>
            </a:r>
          </a:p>
          <a:p>
            <a:pPr lvl="0"/>
            <a:r>
              <a:rPr lang="en-US" dirty="0" smtClean="0"/>
              <a:t>Give students a checklist of common errors to look for that they pass in with their assignment.</a:t>
            </a:r>
          </a:p>
          <a:p>
            <a:endParaRPr lang="en-US" dirty="0"/>
          </a:p>
        </p:txBody>
      </p:sp>
      <p:pic>
        <p:nvPicPr>
          <p:cNvPr id="4" name="Picture 3" descr="computer grou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4901" y="2286000"/>
            <a:ext cx="2298700" cy="35306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Codex">
  <a:themeElements>
    <a:clrScheme name="Codex">
      <a:dk1>
        <a:sysClr val="windowText" lastClr="000000"/>
      </a:dk1>
      <a:lt1>
        <a:sysClr val="window" lastClr="FFFFFF"/>
      </a:lt1>
      <a:dk2>
        <a:srgbClr val="59564B"/>
      </a:dk2>
      <a:lt2>
        <a:srgbClr val="DFDAC7"/>
      </a:lt2>
      <a:accent1>
        <a:srgbClr val="990000"/>
      </a:accent1>
      <a:accent2>
        <a:srgbClr val="EFAB16"/>
      </a:accent2>
      <a:accent3>
        <a:srgbClr val="78AC35"/>
      </a:accent3>
      <a:accent4>
        <a:srgbClr val="35ACA2"/>
      </a:accent4>
      <a:accent5>
        <a:srgbClr val="4083CF"/>
      </a:accent5>
      <a:accent6>
        <a:srgbClr val="0D335E"/>
      </a:accent6>
      <a:hlink>
        <a:srgbClr val="EF8E1C"/>
      </a:hlink>
      <a:folHlink>
        <a:srgbClr val="FEC60B"/>
      </a:folHlink>
    </a:clrScheme>
    <a:fontScheme name="Codex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Codex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5000"/>
              </a:schemeClr>
            </a:gs>
            <a:gs pos="100000">
              <a:schemeClr val="phClr">
                <a:tint val="100000"/>
                <a:shade val="94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alpha val="90000"/>
                <a:satMod val="115000"/>
              </a:schemeClr>
            </a:gs>
            <a:gs pos="100000">
              <a:schemeClr val="phClr">
                <a:shade val="94000"/>
                <a:alpha val="90000"/>
                <a:satMod val="135000"/>
              </a:schemeClr>
            </a:gs>
          </a:gsLst>
          <a:lin ang="5400000" scaled="1"/>
        </a:gradFill>
      </a:fillStyleLst>
      <a:lnStyleLst>
        <a:ln w="1587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12700" dir="5400000" rotWithShape="0">
              <a:srgbClr val="525252">
                <a:alpha val="85000"/>
              </a:srgbClr>
            </a:outerShdw>
          </a:effectLst>
          <a:scene3d>
            <a:camera prst="orthographicFront">
              <a:rot lat="0" lon="0" rev="0"/>
            </a:camera>
            <a:lightRig rig="sunrise" dir="t">
              <a:rot lat="0" lon="0" rev="6000000"/>
            </a:lightRig>
          </a:scene3d>
          <a:sp3d prstMaterial="matte">
            <a:bevelT w="50800" h="4445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Codex.thmx</Template>
  <TotalTime>8</TotalTime>
  <Words>228</Words>
  <Application>Microsoft Macintosh PowerPoint</Application>
  <PresentationFormat>On-screen Show 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Codex</vt:lpstr>
      <vt:lpstr>Chapter 4, Question 2</vt:lpstr>
      <vt:lpstr>Prompt</vt:lpstr>
      <vt:lpstr>Errors, Errors,Everywhere!</vt:lpstr>
      <vt:lpstr>Source of Errors</vt:lpstr>
      <vt:lpstr>How to Address This</vt:lpstr>
      <vt:lpstr>How to Address This cont.</vt:lpstr>
    </vt:vector>
  </TitlesOfParts>
  <Company>Teacher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4, Question 2</dc:title>
  <dc:creator>Bonnie  Collins</dc:creator>
  <cp:lastModifiedBy>Mike</cp:lastModifiedBy>
  <cp:revision>6</cp:revision>
  <dcterms:created xsi:type="dcterms:W3CDTF">2012-07-02T01:15:58Z</dcterms:created>
  <dcterms:modified xsi:type="dcterms:W3CDTF">2012-07-05T21:09:16Z</dcterms:modified>
</cp:coreProperties>
</file>